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KWxFpVyUyId5c8tA1V7alAJxC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f3b9441f_1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3af3b9441f_1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af3b9441f_1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3af3b9441f_1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af3b9441f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3af3b9441f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af3b9441f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3af3b9441f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2326a3c1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3a2326a3c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2326a3c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3a2326a3c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b1133aab2_5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3b1133aab2_5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a2326a3c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3a2326a3c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a2326a3c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a2326a3c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a2326a3c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b1133aab2_5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b1133aab2_5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3b1133aab2_5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af3b9441f_1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3af3b9441f_1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13af3b9441f_16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af3b9441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3af3b9441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f3b9441f_4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3af3b9441f_4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f3b9441f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3af3b9441f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af3b9441f_4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3af3b9441f_4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a2326a3c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a2326a3c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3a2326a3c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173250" y="1113275"/>
            <a:ext cx="67896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 Whether The Customer Will Be Buying Deposit Products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5" y="3402025"/>
            <a:ext cx="431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Stage 1 - </a:t>
            </a:r>
            <a:r>
              <a:rPr b="1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DataBank Squad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1" name="Google Shape;151;g13af3b9441f_1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3af3b9441f_15_12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Multivariate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g13af3b9441f_15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125" y="686725"/>
            <a:ext cx="6384700" cy="60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3af3b9441f_15_12"/>
          <p:cNvSpPr txBox="1"/>
          <p:nvPr/>
        </p:nvSpPr>
        <p:spPr>
          <a:xfrm>
            <a:off x="806575" y="980575"/>
            <a:ext cx="4385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Hasil Analisa 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Previous dan Pdays memiliki very high positive correlation, pilih salah satu feature untuk training.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Campaign dan day memiliki high positive correlation pilih salah satu feature untuk training.</a:t>
            </a:r>
            <a:endParaRPr sz="2200"/>
          </a:p>
        </p:txBody>
      </p:sp>
      <p:sp>
        <p:nvSpPr>
          <p:cNvPr id="155" name="Google Shape;155;g13af3b9441f_15_12"/>
          <p:cNvSpPr txBox="1"/>
          <p:nvPr/>
        </p:nvSpPr>
        <p:spPr>
          <a:xfrm>
            <a:off x="1498925" y="458125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198A3"/>
                </a:solidFill>
              </a:rPr>
              <a:t>Korelasi antar fitur Numerik</a:t>
            </a:r>
            <a:endParaRPr b="1" i="1" sz="1800">
              <a:solidFill>
                <a:srgbClr val="0198A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60" name="Google Shape;160;g13af3b9441f_1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3af3b9441f_15_0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Multivariate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g13af3b9441f_1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800" y="1157587"/>
            <a:ext cx="7714325" cy="493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3af3b9441f_15_0"/>
          <p:cNvSpPr txBox="1"/>
          <p:nvPr/>
        </p:nvSpPr>
        <p:spPr>
          <a:xfrm>
            <a:off x="8394125" y="1037550"/>
            <a:ext cx="3541800" cy="51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Pengamatan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/>
              <a:t>C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ustomer yang tidak memiliki </a:t>
            </a:r>
            <a:r>
              <a:rPr lang="en-US" sz="1700"/>
              <a:t>pinjaman,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lebih banyak yang berlangganan deposito dibandingkan dengan yang memiliki personal </a:t>
            </a:r>
            <a:r>
              <a:rPr lang="en-US" sz="1700"/>
              <a:t>loan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 housing loan.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/>
              <a:t>P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ekerjaan di bida</a:t>
            </a:r>
            <a:r>
              <a:rPr lang="en-US" sz="1700"/>
              <a:t>ng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management, technician, dan blue-collar paling banyak berlangganan deposito.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/>
              <a:t>B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ulan </a:t>
            </a:r>
            <a:r>
              <a:rPr lang="en-US" sz="1700"/>
              <a:t>J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anuari dan Desember hampir tidak ada yang berlangganan deposito.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/>
              <a:t>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ecara umum perbandingan customer yang berlangganan deposito dengan yang tidak sangat jauh, lebih banyak yang tidak berlangganan.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3af3b9441f_15_0"/>
          <p:cNvSpPr txBox="1"/>
          <p:nvPr/>
        </p:nvSpPr>
        <p:spPr>
          <a:xfrm>
            <a:off x="1592800" y="5758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198A3"/>
                </a:solidFill>
              </a:rPr>
              <a:t>Korelasi antar fitur Kategorik</a:t>
            </a:r>
            <a:endParaRPr b="1" i="1" sz="1800">
              <a:solidFill>
                <a:srgbClr val="0198A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9" name="Google Shape;169;g13af3b9441f_4_7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0" name="Google Shape;170;g13af3b9441f_4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3af3b9441f_4_7"/>
          <p:cNvSpPr txBox="1"/>
          <p:nvPr/>
        </p:nvSpPr>
        <p:spPr>
          <a:xfrm>
            <a:off x="1041727" y="926150"/>
            <a:ext cx="107928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Bagaimana korelasi antara masing-masing feature dan label. Kira-kira feature mana saja yang paling relevan dan harus dipertahankan?</a:t>
            </a:r>
            <a:endParaRPr b="1" sz="1800"/>
          </a:p>
          <a:p>
            <a:pPr indent="-342900" lvl="0" marL="85725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Terdapat positif korelasi yg tinggi antara duration, pdays terhadap kolom y(target</a:t>
            </a:r>
            <a:r>
              <a:rPr lang="en-US" sz="1800">
                <a:solidFill>
                  <a:schemeClr val="dk1"/>
                </a:solidFill>
              </a:rPr>
              <a:t>/label</a:t>
            </a:r>
            <a:r>
              <a:rPr lang="en-US" sz="1800"/>
              <a:t>), dan korelasi positif yg sedang pada kolom previous dan balance terhadap kolom y(target/label), sedangkan pada kolom age memiliki korelasi positif yg rendah.</a:t>
            </a:r>
            <a:endParaRPr sz="1800"/>
          </a:p>
          <a:p>
            <a:pPr indent="-342900" lvl="0" marL="85725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Relevan : campaign, previous, pdays, balance</a:t>
            </a:r>
            <a:endParaRPr sz="1800"/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Bagaimana korelasi antar-feature, apakah ada pola yang menarik? Apa yang perlu dilakukan terhadap feature itu?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8001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Terdapat korelasi yang tinggi antar fitur numerik yaitu kolom Previous - Pdays dan kolom Campaign - Day. Sehingga salah satu dari pasangan kolom numerik tersebut perlu untuk di drop.</a:t>
            </a:r>
            <a:endParaRPr sz="1800"/>
          </a:p>
        </p:txBody>
      </p:sp>
      <p:sp>
        <p:nvSpPr>
          <p:cNvPr id="172" name="Google Shape;172;g13af3b9441f_4_7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Multivariate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77" name="Google Shape;177;g13af3b9441f_4_14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8" name="Google Shape;178;g13af3b9441f_4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3af3b9441f_4_14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g13af3b9441f_4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20" y="1238925"/>
            <a:ext cx="6829425" cy="49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af3b9441f_4_14"/>
          <p:cNvSpPr txBox="1"/>
          <p:nvPr/>
        </p:nvSpPr>
        <p:spPr>
          <a:xfrm>
            <a:off x="7884350" y="1585975"/>
            <a:ext cx="414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Data target (y) terdiri dari 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Customer yang tidak membuka akun deposito sebanyak 88.3%.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-"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Customer yang membuka akun deposito sebanyak 11.7%.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13af3b9441f_4_14"/>
          <p:cNvSpPr txBox="1"/>
          <p:nvPr/>
        </p:nvSpPr>
        <p:spPr>
          <a:xfrm>
            <a:off x="7884350" y="4215275"/>
            <a:ext cx="3690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Montserrat"/>
                <a:ea typeface="Montserrat"/>
                <a:cs typeface="Montserrat"/>
                <a:sym typeface="Montserrat"/>
              </a:rPr>
              <a:t>Sehingga dapat disimpulkan bahwa masih banyak customer yang belum memiliki akun deposito pada Bank X.</a:t>
            </a:r>
            <a:endParaRPr i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87" name="Google Shape;187;g13a2326a3c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3a2326a3c1_0_32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3a2326a3c1_0_32"/>
          <p:cNvSpPr txBox="1"/>
          <p:nvPr/>
        </p:nvSpPr>
        <p:spPr>
          <a:xfrm>
            <a:off x="8863200" y="1728150"/>
            <a:ext cx="3126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Customer yang menggunakan telepon selular cenderung lebih banyak yang membuka akun deposito, dibandingkan customer yang menggunakan telepon rumah maupun customer yang tidak diketahui menggunakan sarana kontak lainnya (</a:t>
            </a:r>
            <a:r>
              <a:rPr i="1" lang="en-US" sz="1900"/>
              <a:t>unknown</a:t>
            </a:r>
            <a:r>
              <a:rPr lang="en-US" sz="1900"/>
              <a:t>).</a:t>
            </a:r>
            <a:endParaRPr sz="1900"/>
          </a:p>
        </p:txBody>
      </p:sp>
      <p:pic>
        <p:nvPicPr>
          <p:cNvPr id="190" name="Google Shape;190;g13a2326a3c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25" y="962025"/>
            <a:ext cx="77152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95" name="Google Shape;195;g13a2326a3c1_0_42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96" name="Google Shape;196;g13a2326a3c1_0_42"/>
          <p:cNvPicPr preferRelativeResize="0"/>
          <p:nvPr/>
        </p:nvPicPr>
        <p:blipFill rotWithShape="1">
          <a:blip r:embed="rId4">
            <a:alphaModFix/>
          </a:blip>
          <a:srcRect b="-137870" l="0" r="0" t="137870"/>
          <a:stretch/>
        </p:blipFill>
        <p:spPr>
          <a:xfrm>
            <a:off x="10814970" y="795399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3a2326a3c1_0_42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13a2326a3c1_0_42"/>
          <p:cNvSpPr txBox="1"/>
          <p:nvPr/>
        </p:nvSpPr>
        <p:spPr>
          <a:xfrm>
            <a:off x="8394125" y="1637925"/>
            <a:ext cx="3126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Nasabah yang </a:t>
            </a:r>
            <a:r>
              <a:rPr b="1" lang="en-US" sz="2100"/>
              <a:t>tidak</a:t>
            </a:r>
            <a:r>
              <a:rPr lang="en-US" sz="2100"/>
              <a:t> memiliki cicilan rumah lebih banyak membuka akun deposito dibandingkan yang sudah memiliki cicilan rumah.</a:t>
            </a:r>
            <a:endParaRPr sz="2100"/>
          </a:p>
        </p:txBody>
      </p:sp>
      <p:pic>
        <p:nvPicPr>
          <p:cNvPr id="199" name="Google Shape;199;g13a2326a3c1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75" y="610250"/>
            <a:ext cx="7732974" cy="5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04" name="Google Shape;204;g13b1133aab2_5_14"/>
          <p:cNvPicPr preferRelativeResize="0"/>
          <p:nvPr/>
        </p:nvPicPr>
        <p:blipFill rotWithShape="1">
          <a:blip r:embed="rId3">
            <a:alphaModFix/>
          </a:blip>
          <a:srcRect b="-137870" l="0" r="0" t="137870"/>
          <a:stretch/>
        </p:blipFill>
        <p:spPr>
          <a:xfrm>
            <a:off x="10814970" y="795399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3b1133aab2_5_14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13b1133aab2_5_14"/>
          <p:cNvSpPr txBox="1"/>
          <p:nvPr/>
        </p:nvSpPr>
        <p:spPr>
          <a:xfrm>
            <a:off x="8394125" y="2259150"/>
            <a:ext cx="3126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Dari hasil campaign team marketing sebelumnya, didapatkan bahwa tingkat customer yang akhirnya membuka akun deposito sangat tinggi, sebesar 64,73% (</a:t>
            </a:r>
            <a:r>
              <a:rPr i="1" lang="en-US" sz="2000"/>
              <a:t>success</a:t>
            </a:r>
            <a:r>
              <a:rPr lang="en-US" sz="2000"/>
              <a:t>).</a:t>
            </a:r>
            <a:endParaRPr sz="2000"/>
          </a:p>
        </p:txBody>
      </p:sp>
      <p:pic>
        <p:nvPicPr>
          <p:cNvPr id="207" name="Google Shape;207;g13b1133aab2_5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00" y="928675"/>
            <a:ext cx="767715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3b1133aab2_5_14"/>
          <p:cNvSpPr txBox="1"/>
          <p:nvPr/>
        </p:nvSpPr>
        <p:spPr>
          <a:xfrm>
            <a:off x="600700" y="6105675"/>
            <a:ext cx="24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keterangan : 1=yes, 0=no</a:t>
            </a:r>
            <a:endParaRPr i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213" name="Google Shape;213;g13a2326a3c1_0_22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14" name="Google Shape;214;g13a2326a3c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3a2326a3c1_0_22"/>
          <p:cNvSpPr txBox="1"/>
          <p:nvPr/>
        </p:nvSpPr>
        <p:spPr>
          <a:xfrm>
            <a:off x="829500" y="686725"/>
            <a:ext cx="10533000" cy="5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3a2326a3c1_0_22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13a2326a3c1_0_22"/>
          <p:cNvSpPr txBox="1"/>
          <p:nvPr/>
        </p:nvSpPr>
        <p:spPr>
          <a:xfrm>
            <a:off x="8804600" y="873900"/>
            <a:ext cx="31266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Pada bulan Agustus, Januari, Juli, Juni, May, dan November jumlah nasabah yang membuka akun deposito kurang dari 15%</a:t>
            </a:r>
            <a:r>
              <a:rPr lang="en-US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Sedangkan pada bulan Desember, Oktober, September dan Maret jumlah nasabah yang membuka akun deposito cenderung tinggi dengan persentase terbesar di bulan Maret yaitu 51,99%.</a:t>
            </a:r>
            <a:endParaRPr sz="2000"/>
          </a:p>
        </p:txBody>
      </p:sp>
      <p:pic>
        <p:nvPicPr>
          <p:cNvPr id="218" name="Google Shape;218;g13a2326a3c1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338" y="819150"/>
            <a:ext cx="776287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2326a3c1_0_5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0198A3"/>
                </a:solidFill>
              </a:rPr>
              <a:t>4. Business Insight</a:t>
            </a:r>
            <a:endParaRPr sz="3200">
              <a:solidFill>
                <a:srgbClr val="0198A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3a2326a3c1_0_51"/>
          <p:cNvSpPr txBox="1"/>
          <p:nvPr>
            <p:ph idx="1" type="body"/>
          </p:nvPr>
        </p:nvSpPr>
        <p:spPr>
          <a:xfrm>
            <a:off x="1150675" y="1536625"/>
            <a:ext cx="10625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r>
              <a:rPr lang="en-US"/>
              <a:t>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Lebih baik dilakukan suatu marketing khusus pada bulan-bulan yang memiliki persentase revenue yang rendah.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Melakukan strategi marketing untuk pengguna telepon seluler, dan telepon saja.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Perlu dibuatkan strategi marketing khusus untuk nasabah yang sudah memiliki cicilan rumah dan belum memiliki cicilan rumah agar tertarik untuk membuka deposito.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Tim marketing dan customer service perlu metode pendekatan kepada nasabah yang berhasil dilakukan campaign untuk dilakukan sales closing. Karena dari hasil campaign yang sudah sukses dilakukan, 64,73% dari total nasabah yang membuka deposito.</a:t>
            </a:r>
            <a:endParaRPr/>
          </a:p>
        </p:txBody>
      </p:sp>
      <p:pic>
        <p:nvPicPr>
          <p:cNvPr descr="A picture containing drawing&#10;&#10;Description automatically generated" id="226" name="Google Shape;226;g13a2326a3c1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4820" y="65724"/>
            <a:ext cx="1268910" cy="52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72" name="Google Shape;72;p3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6164401" y="1031738"/>
            <a:ext cx="57402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 ada kolom dengan tipe data kurang sesuai, atau nama kolom dan isinya kurang sesuai?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Terdapat 45211 baris dengan 10 kolom kategori (job, marital, education, default, housing, loan, contact, month, outcome, &amp; y) dan 7 kolom numerik (age, balance, day, duration, campaign, pdays, previous).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Data type untuk beberapa kolom telah sesuai, kecuali untuk kolom ‘y’ yang berupa object, tipe data dapat diubah ke integer (label encoding)  untuk mengoptimalkan performa ML.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UcPeriod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Apakah ada kolom yang memiliki nilai kosong? Jika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ada, apa saja?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 kolom tidak memiliki missing values.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	Descriptive Statistics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25" y="966525"/>
            <a:ext cx="5122675" cy="53332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965525" y="6223575"/>
            <a:ext cx="512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Keterangan : Tampilan data sesudah diperbaiki</a:t>
            </a:r>
            <a:endParaRPr i="1"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b1133aab2_5_28"/>
          <p:cNvSpPr txBox="1"/>
          <p:nvPr>
            <p:ph type="title"/>
          </p:nvPr>
        </p:nvSpPr>
        <p:spPr>
          <a:xfrm>
            <a:off x="585800" y="593374"/>
            <a:ext cx="11190900" cy="64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List kolom untuk Data Numerical dan Categorical</a:t>
            </a:r>
            <a:endParaRPr sz="3000"/>
          </a:p>
        </p:txBody>
      </p:sp>
      <p:pic>
        <p:nvPicPr>
          <p:cNvPr id="84" name="Google Shape;84;g13b1133aab2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536625"/>
            <a:ext cx="9486900" cy="26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3b1133aab2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4342175"/>
            <a:ext cx="87439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3b1133aab2_5_28"/>
          <p:cNvSpPr txBox="1"/>
          <p:nvPr/>
        </p:nvSpPr>
        <p:spPr>
          <a:xfrm>
            <a:off x="10273350" y="2585175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Numerical</a:t>
            </a:r>
            <a:endParaRPr/>
          </a:p>
        </p:txBody>
      </p:sp>
      <p:sp>
        <p:nvSpPr>
          <p:cNvPr id="87" name="Google Shape;87;g13b1133aab2_5_28"/>
          <p:cNvSpPr txBox="1"/>
          <p:nvPr/>
        </p:nvSpPr>
        <p:spPr>
          <a:xfrm>
            <a:off x="9502075" y="5029375"/>
            <a:ext cx="21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Categorical</a:t>
            </a:r>
            <a:endParaRPr/>
          </a:p>
        </p:txBody>
      </p:sp>
      <p:sp>
        <p:nvSpPr>
          <p:cNvPr id="88" name="Google Shape;88;g13b1133aab2_5_28"/>
          <p:cNvSpPr txBox="1"/>
          <p:nvPr/>
        </p:nvSpPr>
        <p:spPr>
          <a:xfrm>
            <a:off x="707920" y="1775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	Descriptive Statistics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af3b9441f_16_1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	Descriptive Statistics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g13af3b9441f_16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900" y="686725"/>
            <a:ext cx="7352400" cy="26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3af3b9441f_16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901" y="3466223"/>
            <a:ext cx="7352399" cy="15996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3af3b9441f_16_1"/>
          <p:cNvSpPr txBox="1"/>
          <p:nvPr/>
        </p:nvSpPr>
        <p:spPr>
          <a:xfrm>
            <a:off x="805800" y="5390225"/>
            <a:ext cx="10580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Apakah ada kolom yang memiliki nilai summary agak aneh? (min/mean/median/max/unique/top/freq)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</a:rPr>
              <a:t>P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data numerik terdapat data yang memiliki nilai minus (-) yaitu pada kolom balance dan pday.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</a:rPr>
              <a:t>P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data kategorik terdapat nilai unique yang sangat besar pada kolom job dan month.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3af3b9441f_16_1"/>
          <p:cNvSpPr txBox="1"/>
          <p:nvPr/>
        </p:nvSpPr>
        <p:spPr>
          <a:xfrm>
            <a:off x="9131800" y="3996875"/>
            <a:ext cx="21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 pada data categorical</a:t>
            </a:r>
            <a:endParaRPr/>
          </a:p>
        </p:txBody>
      </p:sp>
      <p:sp>
        <p:nvSpPr>
          <p:cNvPr id="99" name="Google Shape;99;g13af3b9441f_16_1"/>
          <p:cNvSpPr txBox="1"/>
          <p:nvPr/>
        </p:nvSpPr>
        <p:spPr>
          <a:xfrm>
            <a:off x="9131800" y="1613475"/>
            <a:ext cx="21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Statistics pada data numerical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4" name="Google Shape;104;g13af3b9441f_4_0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484775" y="609175"/>
            <a:ext cx="11647598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05" name="Google Shape;105;g13af3b9441f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3af3b9441f_4_0"/>
          <p:cNvSpPr txBox="1"/>
          <p:nvPr/>
        </p:nvSpPr>
        <p:spPr>
          <a:xfrm>
            <a:off x="832800" y="5175550"/>
            <a:ext cx="109260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Pengamatan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Berdasarkan boxplot di samping hampir semua data numerik memiliki banyak outlier kecuali kolom day yang tidak memiliki outlier sama sekali.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Mayoritas plot di samping memiliki distribusi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right-skewed.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Kolom pdays, dan previous memiliki jarak antar quartile yang sangat berdekatan</a:t>
            </a:r>
            <a:r>
              <a:rPr lang="en-US" sz="1800"/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3af3b9441f_4_0"/>
          <p:cNvSpPr txBox="1"/>
          <p:nvPr/>
        </p:nvSpPr>
        <p:spPr>
          <a:xfrm>
            <a:off x="1041720" y="101717"/>
            <a:ext cx="7352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	Univariate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-US" sz="26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NUMERIK</a:t>
            </a:r>
            <a:r>
              <a:rPr b="1" i="0" lang="en-US" sz="2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26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g13af3b9441f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800" y="1168875"/>
            <a:ext cx="5500520" cy="39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3af3b9441f_4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698" y="969650"/>
            <a:ext cx="5272096" cy="37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14" name="Google Shape;114;g13af3b9441f_4_22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484772" y="609167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5" name="Google Shape;115;g13af3b9441f_4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3af3b9441f_4_22"/>
          <p:cNvSpPr txBox="1"/>
          <p:nvPr/>
        </p:nvSpPr>
        <p:spPr>
          <a:xfrm>
            <a:off x="8501475" y="845400"/>
            <a:ext cx="3309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Pengamatan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K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olom job didominasi oleh blue-collar, management, dan technician.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B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erdasarkan kolom default, hampir seluruh customer tidak memiliki deposit.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L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 contact month paling banyak bulan mei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K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olom job merupakan kolom dengan unique value paling banyak.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3af3b9441f_4_22"/>
          <p:cNvSpPr txBox="1"/>
          <p:nvPr/>
        </p:nvSpPr>
        <p:spPr>
          <a:xfrm>
            <a:off x="1041720" y="101717"/>
            <a:ext cx="7352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	Univariate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-US" sz="26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(KATEGORIK)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g13af3b9441f_4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975" y="1145725"/>
            <a:ext cx="7352400" cy="488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3" name="Google Shape;123;g13af3b9441f_4_3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484772" y="609167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4" name="Google Shape;124;g13af3b9441f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3af3b9441f_4_35"/>
          <p:cNvSpPr txBox="1"/>
          <p:nvPr/>
        </p:nvSpPr>
        <p:spPr>
          <a:xfrm>
            <a:off x="1318850" y="1252275"/>
            <a:ext cx="97011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Data numerik perlu ditransformasi agar mendekati distribusi normal.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Kategorik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Terdapat </a:t>
            </a:r>
            <a:r>
              <a:rPr lang="en-US" sz="2000">
                <a:solidFill>
                  <a:schemeClr val="dk1"/>
                </a:solidFill>
              </a:rPr>
              <a:t>unique value lebih dari 2 </a:t>
            </a:r>
            <a:r>
              <a:rPr lang="en-US" sz="2000"/>
              <a:t> pada data kategorik yaitu kolom </a:t>
            </a:r>
            <a:r>
              <a:rPr b="1" lang="en-US" sz="2000"/>
              <a:t>job dan month</a:t>
            </a:r>
            <a:r>
              <a:rPr lang="en-US" sz="2000"/>
              <a:t>, bisa menerapkan one hot encoding.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Untuk kolom marital, education, housing, poutcome dan y dapat menggunakan label encoding karena datanya bertipe ordinal dan hanya memiki unique value kurang dari 5.</a:t>
            </a:r>
            <a:endParaRPr sz="2000"/>
          </a:p>
        </p:txBody>
      </p:sp>
      <p:sp>
        <p:nvSpPr>
          <p:cNvPr id="126" name="Google Shape;126;g13af3b9441f_4_35"/>
          <p:cNvSpPr txBox="1"/>
          <p:nvPr/>
        </p:nvSpPr>
        <p:spPr>
          <a:xfrm>
            <a:off x="1041720" y="101717"/>
            <a:ext cx="7352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	Univariate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Rekomendasi Pre-Processing</a:t>
            </a:r>
            <a:endParaRPr b="1" i="0" sz="26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1" name="Google Shape;131;g13af3b9441f_4_45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32" name="Google Shape;132;g13af3b9441f_4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3af3b9441f_4_45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	Multivariate Analysis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13af3b9441f_4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725" y="1131050"/>
            <a:ext cx="5273916" cy="35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3af3b9441f_4_45"/>
          <p:cNvSpPr txBox="1"/>
          <p:nvPr/>
        </p:nvSpPr>
        <p:spPr>
          <a:xfrm>
            <a:off x="1041725" y="4825525"/>
            <a:ext cx="105330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Pengamatan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/>
              <a:t>Berdasarkan diagram umur, terlihat kebanyakan customer yang membuka deposito memiliki umur di rentang umur 25-40 tahun (usia produktif).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Pada kondisi penawaran deposito yang rendah (durasi penawaran produk yang rendah), Customer cenderung tidak membuka deposito.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Pada kolom durasi dan pdays menunjukan kebanyakan customer yang membuka deposito memiliki durasi last contact yang lebih lama, dan memiliki jumlah hari yang tinggi setelah di kontak oleh campaign sebelumnya.</a:t>
            </a:r>
            <a:endParaRPr sz="1500"/>
          </a:p>
        </p:txBody>
      </p:sp>
      <p:pic>
        <p:nvPicPr>
          <p:cNvPr id="136" name="Google Shape;136;g13af3b9441f_4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7799" y="1037550"/>
            <a:ext cx="5628000" cy="359851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3af3b9441f_4_45"/>
          <p:cNvSpPr txBox="1"/>
          <p:nvPr/>
        </p:nvSpPr>
        <p:spPr>
          <a:xfrm>
            <a:off x="1623150" y="5758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198A3"/>
                </a:solidFill>
              </a:rPr>
              <a:t>Korelasi antar fitur Numerik</a:t>
            </a:r>
            <a:endParaRPr b="1" i="1" sz="1800">
              <a:solidFill>
                <a:srgbClr val="0198A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2326a3c1_0_1"/>
          <p:cNvSpPr txBox="1"/>
          <p:nvPr>
            <p:ph type="title"/>
          </p:nvPr>
        </p:nvSpPr>
        <p:spPr>
          <a:xfrm>
            <a:off x="585800" y="28991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0198A3"/>
                </a:solidFill>
              </a:rPr>
              <a:t>3.	Multivariate Analysis</a:t>
            </a:r>
            <a:endParaRPr sz="3200">
              <a:solidFill>
                <a:srgbClr val="0198A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a2326a3c1_0_1"/>
          <p:cNvSpPr txBox="1"/>
          <p:nvPr>
            <p:ph idx="1" type="body"/>
          </p:nvPr>
        </p:nvSpPr>
        <p:spPr>
          <a:xfrm>
            <a:off x="585800" y="1304250"/>
            <a:ext cx="5436900" cy="50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Hasil Analisa 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Duration memiliki high positive correlation dengan kolom 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Pdays, Previous, </a:t>
            </a:r>
            <a:r>
              <a:rPr lang="en-US" sz="2000"/>
              <a:t>Balance</a:t>
            </a:r>
            <a:r>
              <a:rPr lang="en-US" sz="2000"/>
              <a:t> memiliki moderate positive correlation dengan kolom 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Age memiliki low positive correlation dengan kolom 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Day memiliki low negative correlation dengan kolom Y</a:t>
            </a:r>
            <a:endParaRPr sz="2000"/>
          </a:p>
        </p:txBody>
      </p:sp>
      <p:sp>
        <p:nvSpPr>
          <p:cNvPr id="145" name="Google Shape;145;g13a2326a3c1_0_1"/>
          <p:cNvSpPr txBox="1"/>
          <p:nvPr/>
        </p:nvSpPr>
        <p:spPr>
          <a:xfrm>
            <a:off x="1107275" y="781650"/>
            <a:ext cx="87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198A3"/>
                </a:solidFill>
              </a:rPr>
              <a:t>Korelasi antar fitur Numerik</a:t>
            </a:r>
            <a:endParaRPr b="1" i="1" sz="1800">
              <a:solidFill>
                <a:srgbClr val="0198A3"/>
              </a:solidFill>
            </a:endParaRPr>
          </a:p>
        </p:txBody>
      </p:sp>
      <p:pic>
        <p:nvPicPr>
          <p:cNvPr id="146" name="Google Shape;146;g13a2326a3c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100" y="1243350"/>
            <a:ext cx="5436900" cy="53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